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69" r:id="rId3"/>
    <p:sldId id="370" r:id="rId4"/>
    <p:sldId id="313" r:id="rId5"/>
    <p:sldId id="357" r:id="rId6"/>
    <p:sldId id="366" r:id="rId7"/>
    <p:sldId id="363" r:id="rId8"/>
    <p:sldId id="358" r:id="rId9"/>
    <p:sldId id="359" r:id="rId10"/>
    <p:sldId id="360" r:id="rId11"/>
    <p:sldId id="361" r:id="rId12"/>
    <p:sldId id="362" r:id="rId13"/>
    <p:sldId id="353" r:id="rId14"/>
    <p:sldId id="364" r:id="rId15"/>
    <p:sldId id="368" r:id="rId16"/>
    <p:sldId id="354" r:id="rId17"/>
    <p:sldId id="35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effectLst/>
                <a:latin typeface="Segoe Print" panose="02000600000000000000" pitchFamily="2" charset="0"/>
                <a:cs typeface="Times New Roman" pitchFamily="18" charset="0"/>
              </a:rPr>
              <a:t>Логика принятия решений</a:t>
            </a:r>
            <a:endParaRPr lang="ru-RU" sz="600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  <a:latin typeface="Segoe Print" panose="02000600000000000000" pitchFamily="2" charset="0"/>
              </a:rPr>
              <a:t>Постнеклассическая</a:t>
            </a:r>
            <a:r>
              <a:rPr lang="ru-RU" sz="36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методология</a:t>
            </a:r>
            <a:endParaRPr lang="ru-RU" sz="36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Arial Black" panose="020B0A04020102020204" pitchFamily="34" charset="0"/>
            </a:endParaRPr>
          </a:p>
          <a:p>
            <a:endParaRPr lang="ru-RU" dirty="0">
              <a:latin typeface="Arial Black" panose="020B0A04020102020204" pitchFamily="34" charset="0"/>
            </a:endParaRPr>
          </a:p>
          <a:p>
            <a:endParaRPr lang="ru-RU" dirty="0" smtClean="0">
              <a:latin typeface="Arial Black" panose="020B0A04020102020204" pitchFamily="34" charset="0"/>
            </a:endParaRPr>
          </a:p>
          <a:p>
            <a:r>
              <a:rPr lang="ru-RU" dirty="0" smtClean="0">
                <a:latin typeface="Arial Black" panose="020B0A04020102020204" pitchFamily="34" charset="0"/>
              </a:rPr>
              <a:t>Компетенция </a:t>
            </a:r>
            <a:r>
              <a:rPr lang="ru-RU" dirty="0">
                <a:latin typeface="Arial Black" panose="020B0A04020102020204" pitchFamily="34" charset="0"/>
              </a:rPr>
              <a:t>принятия </a:t>
            </a:r>
            <a:r>
              <a:rPr lang="ru-RU" dirty="0" smtClean="0">
                <a:latin typeface="Arial Black" panose="020B0A04020102020204" pitchFamily="34" charset="0"/>
              </a:rPr>
              <a:t>решений= способность+ готовность+ мотивация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37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Два состояния субъекта принятия решения:</a:t>
            </a:r>
            <a:endParaRPr lang="ru-RU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Компетентность</a:t>
            </a:r>
            <a:endParaRPr lang="ru-RU" dirty="0">
              <a:latin typeface="Segoe Print" panose="02000600000000000000" pitchFamily="2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Некомпетентность (когнитивный провал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93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Разновидности когнитивного провала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Segoe Print" panose="02000600000000000000" pitchFamily="2" charset="0"/>
              </a:rPr>
              <a:t>креативный;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Segoe Print" panose="02000600000000000000" pitchFamily="2" charset="0"/>
              </a:rPr>
              <a:t> прагматический;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Segoe Print" panose="02000600000000000000" pitchFamily="2" charset="0"/>
              </a:rPr>
              <a:t> семантический;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Segoe Print" panose="02000600000000000000" pitchFamily="2" charset="0"/>
              </a:rPr>
              <a:t> </a:t>
            </a:r>
            <a:r>
              <a:rPr lang="ru-RU" dirty="0" err="1" smtClean="0">
                <a:latin typeface="Segoe Print" panose="02000600000000000000" pitchFamily="2" charset="0"/>
              </a:rPr>
              <a:t>знаниевый</a:t>
            </a:r>
            <a:r>
              <a:rPr lang="ru-RU" dirty="0" smtClean="0">
                <a:latin typeface="Segoe Print" panose="02000600000000000000" pitchFamily="2" charset="0"/>
              </a:rPr>
              <a:t>.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92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Этапы процесса принятия решений</a:t>
            </a:r>
            <a:r>
              <a:rPr lang="ru-RU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:</a:t>
            </a:r>
            <a:endParaRPr lang="ru-RU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Выявление неопределенностей;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 </a:t>
            </a:r>
            <a:r>
              <a:rPr lang="ru-RU" dirty="0">
                <a:latin typeface="Segoe Print" panose="02000600000000000000" pitchFamily="2" charset="0"/>
              </a:rPr>
              <a:t>Фиксация неопределенности в форме проблемы. 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Представление </a:t>
            </a:r>
            <a:r>
              <a:rPr lang="ru-RU" dirty="0">
                <a:latin typeface="Segoe Print" panose="02000600000000000000" pitchFamily="2" charset="0"/>
              </a:rPr>
              <a:t>проблемы в виде альтернатив. 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Выбор </a:t>
            </a:r>
            <a:r>
              <a:rPr lang="ru-RU" dirty="0">
                <a:latin typeface="Segoe Print" panose="02000600000000000000" pitchFamily="2" charset="0"/>
              </a:rPr>
              <a:t>наилучшей </a:t>
            </a:r>
            <a:r>
              <a:rPr lang="ru-RU" dirty="0" smtClean="0">
                <a:latin typeface="Segoe Print" panose="02000600000000000000" pitchFamily="2" charset="0"/>
              </a:rPr>
              <a:t>альтернативы, </a:t>
            </a:r>
            <a:r>
              <a:rPr lang="ru-RU" dirty="0">
                <a:latin typeface="Segoe Print" panose="02000600000000000000" pitchFamily="2" charset="0"/>
              </a:rPr>
              <a:t>разрешающей проблему</a:t>
            </a:r>
            <a:r>
              <a:rPr lang="ru-RU" dirty="0" smtClean="0">
                <a:latin typeface="Segoe Print" panose="02000600000000000000" pitchFamily="2" charset="0"/>
              </a:rPr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 Принятие </a:t>
            </a:r>
            <a:r>
              <a:rPr lang="ru-RU" dirty="0">
                <a:latin typeface="Segoe Print" panose="02000600000000000000" pitchFamily="2" charset="0"/>
              </a:rPr>
              <a:t>решения</a:t>
            </a:r>
            <a:r>
              <a:rPr lang="ru-RU" dirty="0" smtClean="0">
                <a:latin typeface="Segoe Print" panose="02000600000000000000" pitchFamily="2" charset="0"/>
              </a:rPr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 Апробация </a:t>
            </a:r>
            <a:r>
              <a:rPr lang="ru-RU" dirty="0">
                <a:latin typeface="Segoe Print" panose="02000600000000000000" pitchFamily="2" charset="0"/>
              </a:rPr>
              <a:t>решения. </a:t>
            </a:r>
            <a:r>
              <a:rPr lang="ru-RU" dirty="0" smtClean="0">
                <a:latin typeface="Segoe Print" panose="02000600000000000000" pitchFamily="2" charset="0"/>
              </a:rPr>
              <a:t> 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>
                <a:latin typeface="Segoe Print" panose="02000600000000000000" pitchFamily="2" charset="0"/>
              </a:rPr>
              <a:t>Коррекция </a:t>
            </a:r>
            <a:r>
              <a:rPr lang="ru-RU" dirty="0">
                <a:latin typeface="Segoe Print" panose="02000600000000000000" pitchFamily="2" charset="0"/>
              </a:rPr>
              <a:t>результата – установление обратной связи и устранение исходной </a:t>
            </a:r>
            <a:r>
              <a:rPr lang="ru-RU" dirty="0" smtClean="0">
                <a:latin typeface="Segoe Print" panose="02000600000000000000" pitchFamily="2" charset="0"/>
              </a:rPr>
              <a:t>неопределенности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712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Насим</a:t>
            </a:r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Талеб</a:t>
            </a:r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 (р. В 1960г</a:t>
            </a:r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.) – философ и биржевой трейдер</a:t>
            </a:r>
            <a:endParaRPr lang="ru-RU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5" name="Содержимое 4" descr="Chernyj_lebed._Pod_znakom_nepredskazuemost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132856"/>
            <a:ext cx="1905000" cy="3960440"/>
          </a:xfrm>
        </p:spPr>
      </p:pic>
      <p:pic>
        <p:nvPicPr>
          <p:cNvPr id="6" name="Содержимое 5" descr="талеб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60848"/>
            <a:ext cx="4038600" cy="3960440"/>
          </a:xfrm>
        </p:spPr>
      </p:pic>
    </p:spTree>
    <p:extLst>
      <p:ext uri="{BB962C8B-B14F-4D97-AF65-F5344CB8AC3E}">
        <p14:creationId xmlns:p14="http://schemas.microsoft.com/office/powerpoint/2010/main" val="2067582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«Чёрный лебедь» - это</a:t>
            </a:r>
            <a:endParaRPr lang="ru-RU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ahnschrift Light Condensed" panose="020B0502040204020203" pitchFamily="34" charset="0"/>
              </a:rPr>
              <a:t>…понятие, обозначающее событие, происходящее вопреки прогнозам и обладающее значительным эффектом влияния на политическую, экономическую и культурную среду, которое часто недооценивается.</a:t>
            </a:r>
            <a:endParaRPr lang="ru-RU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72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Стадии метода восхождения от абстрактного к конкретного</a:t>
            </a:r>
            <a:r>
              <a:rPr lang="ru-RU" sz="32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:</a:t>
            </a:r>
            <a:endParaRPr lang="ru-RU" sz="3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400" dirty="0">
                <a:latin typeface="Segoe Print" panose="02000600000000000000" pitchFamily="2" charset="0"/>
              </a:rPr>
              <a:t>Выбор прототипов и языка, принятие онтологических допущений. </a:t>
            </a: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>
                <a:latin typeface="Segoe Print" panose="02000600000000000000" pitchFamily="2" charset="0"/>
              </a:rPr>
              <a:t>Конструирование идеальных объектов (</a:t>
            </a:r>
            <a:r>
              <a:rPr lang="ru-RU" sz="1400" dirty="0" smtClean="0">
                <a:latin typeface="Segoe Print" panose="02000600000000000000" pitchFamily="2" charset="0"/>
              </a:rPr>
              <a:t>абстракций)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Segoe Print" panose="02000600000000000000" pitchFamily="2" charset="0"/>
              </a:rPr>
              <a:t> </a:t>
            </a:r>
            <a:r>
              <a:rPr lang="ru-RU" sz="1400" dirty="0">
                <a:latin typeface="Segoe Print" panose="02000600000000000000" pitchFamily="2" charset="0"/>
              </a:rPr>
              <a:t>Построение модели (идеализированные объекты, идеализации). </a:t>
            </a: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>
                <a:latin typeface="Segoe Print" panose="02000600000000000000" pitchFamily="2" charset="0"/>
              </a:rPr>
              <a:t>Создание базовой методологии </a:t>
            </a: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400" dirty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Segoe Print" panose="02000600000000000000" pitchFamily="2" charset="0"/>
              </a:rPr>
              <a:t>Определение </a:t>
            </a:r>
            <a:r>
              <a:rPr lang="ru-RU" sz="1400" dirty="0">
                <a:latin typeface="Segoe Print" panose="02000600000000000000" pitchFamily="2" charset="0"/>
              </a:rPr>
              <a:t>методов оперирования с базовыми идеализированными </a:t>
            </a:r>
            <a:r>
              <a:rPr lang="ru-RU" sz="1400" dirty="0" smtClean="0">
                <a:latin typeface="Segoe Print" panose="02000600000000000000" pitchFamily="2" charset="0"/>
              </a:rPr>
              <a:t>объектами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Segoe Print" panose="02000600000000000000" pitchFamily="2" charset="0"/>
              </a:rPr>
              <a:t> </a:t>
            </a:r>
            <a:r>
              <a:rPr lang="ru-RU" sz="1400" dirty="0">
                <a:latin typeface="Segoe Print" panose="02000600000000000000" pitchFamily="2" charset="0"/>
              </a:rPr>
              <a:t>Формулирование допустимых способов рассуждений с заданными объектами. </a:t>
            </a: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>
                <a:latin typeface="Segoe Print" panose="02000600000000000000" pitchFamily="2" charset="0"/>
              </a:rPr>
              <a:t>Построение общих методологий </a:t>
            </a:r>
            <a:r>
              <a:rPr lang="ru-RU" sz="1400" dirty="0" smtClean="0">
                <a:latin typeface="Segoe Print" panose="02000600000000000000" pitchFamily="2" charset="0"/>
              </a:rPr>
              <a:t>деятельности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400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>
                <a:latin typeface="Segoe Print" panose="02000600000000000000" pitchFamily="2" charset="0"/>
              </a:rPr>
              <a:t>Проектирование приложений к выделенным областям деятельности </a:t>
            </a:r>
            <a:r>
              <a:rPr lang="ru-RU" sz="1400" dirty="0" smtClean="0">
                <a:latin typeface="Segoe Print" panose="02000600000000000000" pitchFamily="2" charset="0"/>
              </a:rPr>
              <a:t>(</a:t>
            </a:r>
            <a:r>
              <a:rPr lang="ru-RU" sz="1400" dirty="0" err="1" smtClean="0">
                <a:latin typeface="Segoe Print" panose="02000600000000000000" pitchFamily="2" charset="0"/>
              </a:rPr>
              <a:t>практикоориентированные</a:t>
            </a:r>
            <a:r>
              <a:rPr lang="ru-RU" sz="1400" dirty="0" smtClean="0">
                <a:latin typeface="Segoe Print" panose="02000600000000000000" pitchFamily="2" charset="0"/>
              </a:rPr>
              <a:t> </a:t>
            </a:r>
            <a:r>
              <a:rPr lang="ru-RU" sz="1400" dirty="0">
                <a:latin typeface="Segoe Print" panose="02000600000000000000" pitchFamily="2" charset="0"/>
              </a:rPr>
              <a:t>модели, теории, проекты, </a:t>
            </a:r>
            <a:r>
              <a:rPr lang="ru-RU" sz="1400" dirty="0" smtClean="0">
                <a:latin typeface="Segoe Print" panose="02000600000000000000" pitchFamily="2" charset="0"/>
              </a:rPr>
              <a:t>методики)</a:t>
            </a:r>
            <a:endParaRPr lang="ru-RU" sz="1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61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46041"/>
              </p:ext>
            </p:extLst>
          </p:nvPr>
        </p:nvGraphicFramePr>
        <p:xfrm>
          <a:off x="467544" y="764704"/>
          <a:ext cx="8229600" cy="53190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14800"/>
                <a:gridCol w="4114800"/>
              </a:tblGrid>
              <a:tr h="7927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Стадии метода восхождения от абстрактного к конкретному (МВАК)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Этапы принятие решений</a:t>
                      </a:r>
                      <a:endParaRPr lang="ru-RU" sz="1400" dirty="0"/>
                    </a:p>
                  </a:txBody>
                  <a:tcPr/>
                </a:tc>
              </a:tr>
              <a:tr h="79275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Выбор прототипов и языка, принятие онтологических допущений. 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5549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Конструирование идеальных объектов (абстракций).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Выявление неопределенностей</a:t>
                      </a:r>
                    </a:p>
                    <a:p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4342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Построение модели (идеализированные объекты, идеализации). 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Фиксация неопределенности в форме проблемы.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53637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Создание базовой методологии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Представление проблемы в виде альтернатив.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76625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Определение методов оперирования с базовыми идеализированными объектами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Выбор наилучшей из альтернатив – разрешающей проблему.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2150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Формулирование допустимых способов рассуждений с заданными объектами. 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Принятие решения. 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2150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Построение общих методологий деятельности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Апробация решения.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2150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Проектирование приложений к выделенным областям деятельности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Print" panose="02000600000000000000" pitchFamily="2" charset="0"/>
                        </a:rPr>
                        <a:t>Коррекция результата – установление обратной связи и устранение исходной неопределенности.</a:t>
                      </a:r>
                      <a:endParaRPr lang="ru-RU" sz="1200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38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Рекомендуемая литература по теме</a:t>
            </a:r>
            <a:r>
              <a:rPr lang="ru-RU" sz="2800" dirty="0" smtClean="0">
                <a:solidFill>
                  <a:srgbClr val="FF0000"/>
                </a:solidFill>
                <a:latin typeface="Bahnschrift Light Condensed" panose="020B0502040204020203" pitchFamily="34" charset="0"/>
              </a:rPr>
              <a:t>( оба учебника есть в Интернете в электронном виду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):</a:t>
            </a:r>
            <a:endParaRPr lang="ru-RU" sz="28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Bahnschrift Light Condensed" panose="020B0502040204020203" pitchFamily="34" charset="0"/>
              </a:rPr>
              <a:t>«Логика. Учебник для бакалавров». Под редакцией А. Мигунова, И.  </a:t>
            </a:r>
            <a:r>
              <a:rPr lang="ru-RU" sz="2400" dirty="0" err="1" smtClean="0">
                <a:latin typeface="Bahnschrift Light Condensed" panose="020B0502040204020203" pitchFamily="34" charset="0"/>
              </a:rPr>
              <a:t>Микиртумова</a:t>
            </a:r>
            <a:r>
              <a:rPr lang="ru-RU" sz="2400" dirty="0" smtClean="0">
                <a:latin typeface="Bahnschrift Light Condensed" panose="020B0502040204020203" pitchFamily="34" charset="0"/>
              </a:rPr>
              <a:t>, Б. Федорова. М., 2021 (подойдёт любой год издания).</a:t>
            </a:r>
            <a:endParaRPr lang="ru-RU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«Логика. Учебник» под редакцией Ю. Ивлева. М., 2020. (подойдёт любой год издания).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2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Рекомендуемая литература по 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Белоусов А.Г. Проблема принятия решений в социологии // </a:t>
            </a:r>
            <a:r>
              <a:rPr lang="en-US" dirty="0" smtClean="0">
                <a:latin typeface="Agency FB" panose="020B0503020202020204" pitchFamily="34" charset="0"/>
              </a:rPr>
              <a:t>Science time 2015. #7. C. 51-61.</a:t>
            </a:r>
          </a:p>
          <a:p>
            <a:r>
              <a:rPr lang="ru-RU" dirty="0" smtClean="0"/>
              <a:t>Статья доступна на сайте </a:t>
            </a:r>
            <a:r>
              <a:rPr lang="ru-RU" dirty="0" err="1" smtClean="0"/>
              <a:t>Киберленинка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ВНИМАНИЕ: </a:t>
            </a:r>
            <a:r>
              <a:rPr lang="ru-RU" dirty="0" smtClean="0"/>
              <a:t>часть тестовых вопросов-по материалам этой статьи.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96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Логика принятия решений - это</a:t>
            </a:r>
            <a:endParaRPr lang="ru-RU" sz="3200" b="1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Segoe Print" panose="02000600000000000000" pitchFamily="2" charset="0"/>
              </a:rPr>
              <a:t>раздел практической логики, изучающий различные факторы, способствующие и препятствующие процессу принятия индивидом осознанного решения в конкретной жизненной ситуации.</a:t>
            </a:r>
            <a:endParaRPr lang="ru-RU" sz="2800" b="1" dirty="0">
              <a:latin typeface="Segoe Print" panose="020006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Принятие решений – это…</a:t>
            </a:r>
            <a:endParaRPr lang="ru-RU" sz="4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>
                <a:latin typeface="Segoe Print" panose="02000600000000000000" pitchFamily="2" charset="0"/>
              </a:rPr>
              <a:t>метод разрешения проблем (объектом принятия решений является неопределенность, а предметом - проблема); </a:t>
            </a: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Segoe Print" panose="02000600000000000000" pitchFamily="2" charset="0"/>
              </a:rPr>
              <a:t>– </a:t>
            </a:r>
            <a:r>
              <a:rPr lang="ru-RU" dirty="0">
                <a:latin typeface="Segoe Print" panose="02000600000000000000" pitchFamily="2" charset="0"/>
              </a:rPr>
              <a:t>область </a:t>
            </a:r>
            <a:r>
              <a:rPr lang="ru-RU" dirty="0" smtClean="0">
                <a:latin typeface="Segoe Print" panose="02000600000000000000" pitchFamily="2" charset="0"/>
              </a:rPr>
              <a:t>деятельности субъекта;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Segoe Print" panose="02000600000000000000" pitchFamily="2" charset="0"/>
              </a:rPr>
              <a:t> </a:t>
            </a:r>
            <a:r>
              <a:rPr lang="ru-RU" dirty="0">
                <a:latin typeface="Segoe Print" panose="02000600000000000000" pitchFamily="2" charset="0"/>
              </a:rPr>
              <a:t>когнитивная </a:t>
            </a:r>
            <a:r>
              <a:rPr lang="ru-RU" dirty="0" smtClean="0">
                <a:latin typeface="Segoe Print" panose="02000600000000000000" pitchFamily="2" charset="0"/>
              </a:rPr>
              <a:t>процедура, направленная на преодоление </a:t>
            </a:r>
            <a:r>
              <a:rPr lang="ru-RU" dirty="0">
                <a:latin typeface="Segoe Print" panose="02000600000000000000" pitchFamily="2" charset="0"/>
              </a:rPr>
              <a:t>когнитивного провала</a:t>
            </a:r>
            <a:r>
              <a:rPr lang="ru-RU" dirty="0" smtClean="0">
                <a:latin typeface="Segoe Print" panose="02000600000000000000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2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Александр Богданов (1873-1928гг.) – философ и политик</a:t>
            </a:r>
            <a:endParaRPr lang="ru-RU" sz="31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Segoe Print" panose="02000600000000000000" pitchFamily="2" charset="0"/>
              </a:rPr>
              <a:t>Создатель </a:t>
            </a:r>
            <a:r>
              <a:rPr lang="ru-RU" dirty="0" err="1" smtClean="0">
                <a:solidFill>
                  <a:srgbClr val="FF0000"/>
                </a:solidFill>
                <a:latin typeface="Segoe Print" panose="02000600000000000000" pitchFamily="2" charset="0"/>
              </a:rPr>
              <a:t>тектологии</a:t>
            </a:r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.</a:t>
            </a:r>
          </a:p>
          <a:p>
            <a:r>
              <a:rPr lang="ru-RU" dirty="0" smtClean="0">
                <a:latin typeface="Segoe Print" panose="02000600000000000000" pitchFamily="2" charset="0"/>
              </a:rPr>
              <a:t>Любая система, как считал Богданов, существует  между двух закономерностей:  </a:t>
            </a:r>
          </a:p>
          <a:p>
            <a:r>
              <a:rPr lang="ru-RU" dirty="0" smtClean="0">
                <a:latin typeface="Segoe Print" panose="02000600000000000000" pitchFamily="2" charset="0"/>
              </a:rPr>
              <a:t>а) </a:t>
            </a:r>
            <a:r>
              <a:rPr lang="ru-RU" i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формирующие</a:t>
            </a:r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,</a:t>
            </a:r>
            <a:r>
              <a:rPr lang="ru-RU" dirty="0" smtClean="0">
                <a:latin typeface="Segoe Print" panose="02000600000000000000" pitchFamily="2" charset="0"/>
              </a:rPr>
              <a:t> т.е. закономерности развития, приводящие к переходу системы в другое качество;</a:t>
            </a:r>
          </a:p>
          <a:p>
            <a:endParaRPr lang="ru-RU" dirty="0" smtClean="0">
              <a:latin typeface="Segoe Print" panose="02000600000000000000" pitchFamily="2" charset="0"/>
            </a:endParaRPr>
          </a:p>
          <a:p>
            <a:r>
              <a:rPr lang="ru-RU" dirty="0" smtClean="0">
                <a:latin typeface="Segoe Print" panose="02000600000000000000" pitchFamily="2" charset="0"/>
              </a:rPr>
              <a:t>б) </a:t>
            </a:r>
            <a:r>
              <a:rPr lang="ru-RU" i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регулирующие</a:t>
            </a:r>
            <a:r>
              <a:rPr lang="ru-RU" dirty="0" smtClean="0">
                <a:latin typeface="Segoe Print" panose="02000600000000000000" pitchFamily="2" charset="0"/>
              </a:rPr>
              <a:t>, т.е. закономерности функционирования, способствующие стабилизации нынешнего качества системы.</a:t>
            </a:r>
          </a:p>
          <a:p>
            <a:endParaRPr lang="ru-RU" dirty="0" smtClean="0">
              <a:latin typeface="Segoe Print" panose="02000600000000000000" pitchFamily="2" charset="0"/>
            </a:endParaRPr>
          </a:p>
          <a:p>
            <a:r>
              <a:rPr lang="ru-RU" dirty="0" smtClean="0">
                <a:latin typeface="Segoe Print" panose="02000600000000000000" pitchFamily="2" charset="0"/>
              </a:rPr>
              <a:t>Автор понятия «</a:t>
            </a:r>
            <a:r>
              <a:rPr lang="ru-RU" i="1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личная </a:t>
            </a:r>
            <a:r>
              <a:rPr lang="ru-RU" i="1" u="sng" dirty="0" err="1" smtClean="0">
                <a:solidFill>
                  <a:srgbClr val="FF0000"/>
                </a:solidFill>
                <a:latin typeface="Segoe Print" panose="02000600000000000000" pitchFamily="2" charset="0"/>
              </a:rPr>
              <a:t>тектология</a:t>
            </a:r>
            <a:r>
              <a:rPr lang="ru-RU" i="1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»</a:t>
            </a:r>
          </a:p>
          <a:p>
            <a:endParaRPr lang="ru-RU" dirty="0">
              <a:latin typeface="Segoe Print" panose="02000600000000000000" pitchFamily="2" charset="0"/>
            </a:endParaRPr>
          </a:p>
        </p:txBody>
      </p:sp>
      <p:pic>
        <p:nvPicPr>
          <p:cNvPr id="5" name="Содержимое 4" descr="богданов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43040" y="1920875"/>
            <a:ext cx="3066919" cy="4433888"/>
          </a:xfrm>
        </p:spPr>
      </p:pic>
    </p:spTree>
    <p:extLst>
      <p:ext uri="{BB962C8B-B14F-4D97-AF65-F5344CB8AC3E}">
        <p14:creationId xmlns:p14="http://schemas.microsoft.com/office/powerpoint/2010/main" val="48688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800724"/>
              </p:ext>
            </p:extLst>
          </p:nvPr>
        </p:nvGraphicFramePr>
        <p:xfrm>
          <a:off x="457200" y="1935163"/>
          <a:ext cx="735516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580"/>
                <a:gridCol w="36775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Segoe Print" panose="02000600000000000000" pitchFamily="2" charset="0"/>
                        </a:rPr>
                        <a:t>Виды</a:t>
                      </a:r>
                      <a:r>
                        <a:rPr lang="ru-RU" baseline="0" dirty="0" smtClean="0">
                          <a:latin typeface="Segoe Print" panose="02000600000000000000" pitchFamily="2" charset="0"/>
                        </a:rPr>
                        <a:t> решений</a:t>
                      </a:r>
                      <a:endParaRPr lang="ru-RU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Segoe Print" panose="02000600000000000000" pitchFamily="2" charset="0"/>
                        </a:rPr>
                        <a:t>Определение</a:t>
                      </a:r>
                      <a:endParaRPr lang="ru-RU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Segoe Print" panose="02000600000000000000" pitchFamily="2" charset="0"/>
                        </a:rPr>
                        <a:t>Прогрессивные</a:t>
                      </a:r>
                      <a:endParaRPr lang="ru-RU" dirty="0">
                        <a:solidFill>
                          <a:srgbClr val="FF0000"/>
                        </a:solidFill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Segoe Print" panose="02000600000000000000" pitchFamily="2" charset="0"/>
                        </a:rPr>
                        <a:t>Обеспечивают</a:t>
                      </a:r>
                      <a:r>
                        <a:rPr lang="ru-RU" baseline="0" dirty="0" smtClean="0">
                          <a:latin typeface="Segoe Print" panose="02000600000000000000" pitchFamily="2" charset="0"/>
                        </a:rPr>
                        <a:t> оптимальное функционирование и развитие объекта</a:t>
                      </a:r>
                      <a:endParaRPr lang="ru-RU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Segoe Print" panose="02000600000000000000" pitchFamily="2" charset="0"/>
                        </a:rPr>
                        <a:t>Нейтральные</a:t>
                      </a:r>
                      <a:endParaRPr lang="ru-RU" dirty="0">
                        <a:solidFill>
                          <a:srgbClr val="FF0000"/>
                        </a:solidFill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Segoe Print" panose="02000600000000000000" pitchFamily="2" charset="0"/>
                        </a:rPr>
                        <a:t>Не</a:t>
                      </a:r>
                      <a:r>
                        <a:rPr lang="ru-RU" baseline="0" dirty="0" smtClean="0">
                          <a:latin typeface="Segoe Print" panose="02000600000000000000" pitchFamily="2" charset="0"/>
                        </a:rPr>
                        <a:t> обеспечивают, но и не препятствуют развитию объекта</a:t>
                      </a:r>
                      <a:endParaRPr lang="ru-RU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Segoe Print" panose="02000600000000000000" pitchFamily="2" charset="0"/>
                        </a:rPr>
                        <a:t>Непрогрессивные</a:t>
                      </a:r>
                      <a:endParaRPr lang="ru-RU" dirty="0">
                        <a:solidFill>
                          <a:srgbClr val="FF0000"/>
                        </a:solidFill>
                        <a:latin typeface="Segoe Print" panose="020006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Segoe Print" panose="02000600000000000000" pitchFamily="2" charset="0"/>
                        </a:rPr>
                        <a:t>Создают</a:t>
                      </a:r>
                      <a:r>
                        <a:rPr lang="ru-RU" baseline="0" dirty="0" smtClean="0">
                          <a:latin typeface="Segoe Print" panose="02000600000000000000" pitchFamily="2" charset="0"/>
                        </a:rPr>
                        <a:t> негативные последствия для развития объекта</a:t>
                      </a:r>
                      <a:endParaRPr lang="ru-RU" dirty="0">
                        <a:latin typeface="Segoe Print" panose="020006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55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1.Классическая методология </a:t>
            </a:r>
            <a:endParaRPr lang="ru-RU" sz="36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3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ru-RU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ru-RU" sz="32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Компетенция принятия решения =  способность</a:t>
            </a:r>
            <a:endParaRPr lang="ru-RU" sz="3200" dirty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870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Segoe Print" panose="02000600000000000000" pitchFamily="2" charset="0"/>
              </a:rPr>
              <a:t>Неклассическая методология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latin typeface="Arial Black" panose="020B0A04020102020204" pitchFamily="34" charset="0"/>
              </a:rPr>
              <a:t>Компетенция </a:t>
            </a:r>
            <a:r>
              <a:rPr lang="ru-RU" dirty="0">
                <a:latin typeface="Arial Black" panose="020B0A04020102020204" pitchFamily="34" charset="0"/>
              </a:rPr>
              <a:t>принятия </a:t>
            </a:r>
            <a:r>
              <a:rPr lang="ru-RU" dirty="0" smtClean="0">
                <a:latin typeface="Arial Black" panose="020B0A04020102020204" pitchFamily="34" charset="0"/>
              </a:rPr>
              <a:t>решений = способность + готовность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393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1225</TotalTime>
  <Words>587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Логика принятия решений</vt:lpstr>
      <vt:lpstr> Рекомендуемая литература по теме( оба учебника есть в Интернете в электронном виду):</vt:lpstr>
      <vt:lpstr>Рекомендуемая литература по теме</vt:lpstr>
      <vt:lpstr> Логика принятия решений - это</vt:lpstr>
      <vt:lpstr>Принятие решений – это…</vt:lpstr>
      <vt:lpstr> Александр Богданов (1873-1928гг.) – философ и политик</vt:lpstr>
      <vt:lpstr>    </vt:lpstr>
      <vt:lpstr>1.Классическая методология </vt:lpstr>
      <vt:lpstr>Неклассическая методология </vt:lpstr>
      <vt:lpstr>Постнеклассическая методология</vt:lpstr>
      <vt:lpstr> Два состояния субъекта принятия решения:</vt:lpstr>
      <vt:lpstr>Разновидности когнитивного провала:</vt:lpstr>
      <vt:lpstr> Этапы процесса принятия решений:</vt:lpstr>
      <vt:lpstr> Насим Талеб (р. В 1960г.) – философ и биржевой трейдер</vt:lpstr>
      <vt:lpstr> «Чёрный лебедь» - это</vt:lpstr>
      <vt:lpstr>Стадии метода восхождения от абстрактного к конкретного: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111</cp:lastModifiedBy>
  <cp:revision>123</cp:revision>
  <dcterms:created xsi:type="dcterms:W3CDTF">2016-10-26T13:27:37Z</dcterms:created>
  <dcterms:modified xsi:type="dcterms:W3CDTF">2021-03-26T04:32:08Z</dcterms:modified>
</cp:coreProperties>
</file>